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7" r:id="rId3"/>
    <p:sldId id="308" r:id="rId4"/>
    <p:sldId id="309" r:id="rId5"/>
    <p:sldId id="310" r:id="rId6"/>
    <p:sldId id="288" r:id="rId7"/>
    <p:sldId id="291" r:id="rId8"/>
    <p:sldId id="290" r:id="rId9"/>
    <p:sldId id="296" r:id="rId10"/>
    <p:sldId id="257" r:id="rId11"/>
    <p:sldId id="276" r:id="rId12"/>
    <p:sldId id="277" r:id="rId13"/>
    <p:sldId id="278" r:id="rId14"/>
    <p:sldId id="279" r:id="rId15"/>
    <p:sldId id="280" r:id="rId16"/>
    <p:sldId id="281" r:id="rId17"/>
    <p:sldId id="263" r:id="rId18"/>
    <p:sldId id="300" r:id="rId19"/>
    <p:sldId id="301" r:id="rId20"/>
    <p:sldId id="302" r:id="rId21"/>
    <p:sldId id="303" r:id="rId22"/>
    <p:sldId id="304" r:id="rId23"/>
    <p:sldId id="265" r:id="rId24"/>
    <p:sldId id="268" r:id="rId25"/>
    <p:sldId id="270" r:id="rId26"/>
    <p:sldId id="312" r:id="rId27"/>
    <p:sldId id="271" r:id="rId28"/>
    <p:sldId id="272" r:id="rId29"/>
    <p:sldId id="293" r:id="rId30"/>
    <p:sldId id="273" r:id="rId31"/>
    <p:sldId id="292" r:id="rId32"/>
    <p:sldId id="275" r:id="rId33"/>
    <p:sldId id="274" r:id="rId34"/>
    <p:sldId id="294" r:id="rId35"/>
    <p:sldId id="295" r:id="rId36"/>
    <p:sldId id="282" r:id="rId37"/>
    <p:sldId id="311" r:id="rId38"/>
    <p:sldId id="283" r:id="rId39"/>
    <p:sldId id="284" r:id="rId40"/>
    <p:sldId id="285" r:id="rId41"/>
    <p:sldId id="286" r:id="rId42"/>
    <p:sldId id="287" r:id="rId43"/>
    <p:sldId id="297" r:id="rId44"/>
    <p:sldId id="298" r:id="rId45"/>
    <p:sldId id="299" r:id="rId46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00" autoAdjust="0"/>
  </p:normalViewPr>
  <p:slideViewPr>
    <p:cSldViewPr>
      <p:cViewPr varScale="1">
        <p:scale>
          <a:sx n="79" d="100"/>
          <a:sy n="79" d="100"/>
        </p:scale>
        <p:origin x="108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3800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 everyone,</a:t>
            </a:r>
            <a:r>
              <a:rPr lang="en-GB" baseline="0" dirty="0" smtClean="0"/>
              <a:t> my name is Niek Tax and in the next half an hour or so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302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73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44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104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372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37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94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652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377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824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585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812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51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890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26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DF864D-1B61-4521-A36D-FDB145DD7CEB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ABBB9F-9E1F-4802-B6EB-CC383592975C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BC0A9-048A-40E6-8D4E-2B205B26DAC7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2F8004-2E9F-4560-891B-26A5CC17F85C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EB7632-DE33-4331-A055-19DCDA3DD871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C57531-6B75-4974-A423-001D50C238DB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27C98A-0729-41E3-82F5-92D56873FB58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2A68B-BEC3-4F33-8FDB-82A382F28CC9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354141-E7A1-47A6-933B-0D478F1BD20C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9076BC-C525-4022-B09E-C2F95E504BD5}" type="datetime3">
              <a:rPr lang="nl-NL" noProof="0" smtClean="0"/>
              <a:t>24/11/14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Scaling Learning to Rank to Big data, Niek Tax, 2014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Klik</a:t>
            </a:r>
            <a:r>
              <a:rPr lang="en-US" noProof="0" dirty="0" smtClean="0"/>
              <a:t> </a:t>
            </a:r>
            <a:r>
              <a:rPr lang="en-US" noProof="0" dirty="0" err="1" smtClean="0"/>
              <a:t>om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opmaakprofielen</a:t>
            </a:r>
            <a:r>
              <a:rPr lang="en-US" noProof="0" dirty="0" smtClean="0"/>
              <a:t> van de </a:t>
            </a:r>
            <a:r>
              <a:rPr lang="en-US" noProof="0" dirty="0" err="1" smtClean="0"/>
              <a:t>modeltekst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6C5089AC-22B4-4839-A145-81A526290EAB}" type="datetime3">
              <a:rPr lang="nl-NL" smtClean="0"/>
              <a:t>24/11/14</a:t>
            </a:fld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 smtClean="0"/>
              <a:t>Scaling Learning to Rank to Big data, Niek Tax, 2014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33" y="6394938"/>
            <a:ext cx="1006867" cy="2742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67" r:id="rId3"/>
    <p:sldLayoutId id="2147483666" r:id="rId4"/>
    <p:sldLayoutId id="2147483660" r:id="rId5"/>
    <p:sldLayoutId id="2147483665" r:id="rId6"/>
    <p:sldLayoutId id="2147483661" r:id="rId7"/>
    <p:sldLayoutId id="2147483662" r:id="rId8"/>
    <p:sldLayoutId id="2147483663" r:id="rId9"/>
    <p:sldLayoutId id="2147483664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Scaling</a:t>
            </a:r>
            <a:r>
              <a:rPr lang="nl-NL" dirty="0" smtClean="0"/>
              <a:t> Learning </a:t>
            </a:r>
            <a:r>
              <a:rPr lang="nl-NL" dirty="0" err="1" smtClean="0"/>
              <a:t>to</a:t>
            </a:r>
            <a:r>
              <a:rPr lang="nl-NL" dirty="0" smtClean="0"/>
              <a:t> Rank </a:t>
            </a:r>
            <a:r>
              <a:rPr lang="nl-NL" dirty="0" err="1" smtClean="0"/>
              <a:t>to</a:t>
            </a:r>
            <a:r>
              <a:rPr lang="nl-NL" dirty="0" smtClean="0"/>
              <a:t> Big data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Parallel Learning </a:t>
            </a:r>
            <a:r>
              <a:rPr lang="nl-NL" dirty="0" err="1" smtClean="0"/>
              <a:t>to</a:t>
            </a:r>
            <a:r>
              <a:rPr lang="nl-NL" dirty="0" smtClean="0"/>
              <a:t> Rank Using </a:t>
            </a:r>
            <a:r>
              <a:rPr lang="nl-NL" dirty="0" err="1" smtClean="0"/>
              <a:t>Mapreduce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Niek Tax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3"/>
            <a:ext cx="13487400" cy="6884192"/>
          </a:xfrm>
        </p:spPr>
      </p:pic>
    </p:spTree>
    <p:extLst>
      <p:ext uri="{BB962C8B-B14F-4D97-AF65-F5344CB8AC3E}">
        <p14:creationId xmlns:p14="http://schemas.microsoft.com/office/powerpoint/2010/main" val="30112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3063"/>
            <a:ext cx="13487396" cy="6884192"/>
          </a:xfrm>
        </p:spPr>
      </p:pic>
    </p:spTree>
    <p:extLst>
      <p:ext uri="{BB962C8B-B14F-4D97-AF65-F5344CB8AC3E}">
        <p14:creationId xmlns:p14="http://schemas.microsoft.com/office/powerpoint/2010/main" val="35829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3063"/>
            <a:ext cx="13487396" cy="6884191"/>
          </a:xfrm>
        </p:spPr>
      </p:pic>
    </p:spTree>
    <p:extLst>
      <p:ext uri="{BB962C8B-B14F-4D97-AF65-F5344CB8AC3E}">
        <p14:creationId xmlns:p14="http://schemas.microsoft.com/office/powerpoint/2010/main" val="23345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3063"/>
            <a:ext cx="13487394" cy="6884191"/>
          </a:xfrm>
        </p:spPr>
      </p:pic>
    </p:spTree>
    <p:extLst>
      <p:ext uri="{BB962C8B-B14F-4D97-AF65-F5344CB8AC3E}">
        <p14:creationId xmlns:p14="http://schemas.microsoft.com/office/powerpoint/2010/main" val="8236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3063"/>
            <a:ext cx="13487394" cy="6884190"/>
          </a:xfrm>
        </p:spPr>
      </p:pic>
    </p:spTree>
    <p:extLst>
      <p:ext uri="{BB962C8B-B14F-4D97-AF65-F5344CB8AC3E}">
        <p14:creationId xmlns:p14="http://schemas.microsoft.com/office/powerpoint/2010/main" val="19422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</p:spTree>
    <p:extLst>
      <p:ext uri="{BB962C8B-B14F-4D97-AF65-F5344CB8AC3E}">
        <p14:creationId xmlns:p14="http://schemas.microsoft.com/office/powerpoint/2010/main" val="30123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89"/>
          </a:xfrm>
        </p:spPr>
      </p:pic>
    </p:spTree>
    <p:extLst>
      <p:ext uri="{BB962C8B-B14F-4D97-AF65-F5344CB8AC3E}">
        <p14:creationId xmlns:p14="http://schemas.microsoft.com/office/powerpoint/2010/main" val="38374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Highly relevant documents are more useful than marginally relevant documents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/>
              <a:t>Highly relevant documents are more useful when appearing higher in a search engine result list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So… what makes a good ranking?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Normalized Discounted Cumulative Gain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2819400"/>
            <a:ext cx="1390844" cy="609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4344611"/>
            <a:ext cx="2019582" cy="609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6" y="5286677"/>
            <a:ext cx="163852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5		5</a:t>
            </a:r>
          </a:p>
          <a:p>
            <a:endParaRPr lang="en-GB" sz="2400" dirty="0" smtClean="0"/>
          </a:p>
          <a:p>
            <a:r>
              <a:rPr lang="en-GB" sz="2400" dirty="0" smtClean="0"/>
              <a:t>3		4</a:t>
            </a:r>
          </a:p>
          <a:p>
            <a:endParaRPr lang="en-GB" sz="2400" dirty="0" smtClean="0"/>
          </a:p>
          <a:p>
            <a:r>
              <a:rPr lang="en-GB" sz="2400" dirty="0" smtClean="0"/>
              <a:t>4		3</a:t>
            </a:r>
          </a:p>
          <a:p>
            <a:endParaRPr lang="en-GB" sz="2400" dirty="0" smtClean="0"/>
          </a:p>
          <a:p>
            <a:r>
              <a:rPr lang="en-GB" sz="2400" dirty="0" smtClean="0"/>
              <a:t>2		2</a:t>
            </a:r>
          </a:p>
          <a:p>
            <a:endParaRPr lang="en-GB" sz="2400" dirty="0" smtClean="0"/>
          </a:p>
          <a:p>
            <a:r>
              <a:rPr lang="en-GB" sz="2400" dirty="0" smtClean="0"/>
              <a:t>1		1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7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5		5</a:t>
            </a:r>
          </a:p>
          <a:p>
            <a:endParaRPr lang="en-GB" sz="2400" dirty="0" smtClean="0"/>
          </a:p>
          <a:p>
            <a:r>
              <a:rPr lang="en-GB" sz="2400" dirty="0" smtClean="0"/>
              <a:t>3		4</a:t>
            </a:r>
          </a:p>
          <a:p>
            <a:endParaRPr lang="en-GB" sz="2400" dirty="0" smtClean="0"/>
          </a:p>
          <a:p>
            <a:r>
              <a:rPr lang="en-GB" sz="2400" dirty="0" smtClean="0"/>
              <a:t>4		3</a:t>
            </a:r>
          </a:p>
          <a:p>
            <a:endParaRPr lang="en-GB" sz="2400" dirty="0" smtClean="0"/>
          </a:p>
          <a:p>
            <a:r>
              <a:rPr lang="en-GB" sz="2400" dirty="0" smtClean="0"/>
              <a:t>2		2</a:t>
            </a:r>
          </a:p>
          <a:p>
            <a:endParaRPr lang="en-GB" sz="2400" dirty="0" smtClean="0"/>
          </a:p>
          <a:p>
            <a:r>
              <a:rPr lang="en-GB" sz="2400" dirty="0" smtClean="0"/>
              <a:t>1		1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990600" cy="6535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7239000" y="990600"/>
            <a:ext cx="3048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172200" y="914400"/>
            <a:ext cx="762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31204"/>
            <a:ext cx="2065944" cy="3575349"/>
          </a:xfrm>
        </p:spPr>
      </p:pic>
    </p:spTree>
    <p:extLst>
      <p:ext uri="{BB962C8B-B14F-4D97-AF65-F5344CB8AC3E}">
        <p14:creationId xmlns:p14="http://schemas.microsoft.com/office/powerpoint/2010/main" val="10568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667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/>
          </a:p>
          <a:p>
            <a:r>
              <a:rPr lang="en-GB" sz="2400" dirty="0" smtClean="0"/>
              <a:t>23.77		24.30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38800" y="46482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67600" y="464820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us 6"/>
          <p:cNvSpPr/>
          <p:nvPr/>
        </p:nvSpPr>
        <p:spPr>
          <a:xfrm>
            <a:off x="6596806" y="4419600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8"/>
          <p:cNvSpPr/>
          <p:nvPr/>
        </p:nvSpPr>
        <p:spPr>
          <a:xfrm>
            <a:off x="8336323" y="4437961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5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3063"/>
            <a:ext cx="13487392" cy="6884190"/>
          </a:xfrm>
        </p:spPr>
      </p:pic>
      <p:sp>
        <p:nvSpPr>
          <p:cNvPr id="3" name="TextBox 2"/>
          <p:cNvSpPr txBox="1"/>
          <p:nvPr/>
        </p:nvSpPr>
        <p:spPr>
          <a:xfrm>
            <a:off x="5638800" y="152400"/>
            <a:ext cx="624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Relevance	Optimal</a:t>
            </a:r>
          </a:p>
          <a:p>
            <a:r>
              <a:rPr lang="en-GB" sz="2400" dirty="0" smtClean="0"/>
              <a:t>Label		Rank</a:t>
            </a:r>
          </a:p>
          <a:p>
            <a:endParaRPr lang="en-GB" sz="2400" dirty="0" smtClean="0"/>
          </a:p>
          <a:p>
            <a:r>
              <a:rPr lang="en-GB" sz="2400" dirty="0" smtClean="0"/>
              <a:t>16.0		16.00</a:t>
            </a:r>
          </a:p>
          <a:p>
            <a:endParaRPr lang="en-GB" sz="2400" dirty="0" smtClean="0"/>
          </a:p>
          <a:p>
            <a:r>
              <a:rPr lang="en-GB" sz="2400" dirty="0" smtClean="0"/>
              <a:t>2.52		5.05</a:t>
            </a:r>
          </a:p>
          <a:p>
            <a:endParaRPr lang="en-GB" sz="2400" dirty="0" smtClean="0"/>
          </a:p>
          <a:p>
            <a:r>
              <a:rPr lang="en-GB" sz="2400" dirty="0" smtClean="0"/>
              <a:t>4.00		2.00</a:t>
            </a:r>
          </a:p>
          <a:p>
            <a:endParaRPr lang="en-GB" sz="2400" dirty="0" smtClean="0"/>
          </a:p>
          <a:p>
            <a:r>
              <a:rPr lang="en-GB" sz="2400" dirty="0" smtClean="0"/>
              <a:t>0.86		0.86</a:t>
            </a:r>
          </a:p>
          <a:p>
            <a:endParaRPr lang="en-GB" sz="2400" dirty="0" smtClean="0"/>
          </a:p>
          <a:p>
            <a:r>
              <a:rPr lang="en-GB" sz="2400" dirty="0" smtClean="0"/>
              <a:t>0.39		0.39</a:t>
            </a:r>
          </a:p>
          <a:p>
            <a:endParaRPr lang="en-GB" sz="2400" dirty="0"/>
          </a:p>
          <a:p>
            <a:r>
              <a:rPr lang="en-GB" sz="2400" dirty="0" smtClean="0"/>
              <a:t>23.77		24.30</a:t>
            </a:r>
          </a:p>
          <a:p>
            <a:endParaRPr lang="en-GB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38800" y="46482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67600" y="4648200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us 6"/>
          <p:cNvSpPr/>
          <p:nvPr/>
        </p:nvSpPr>
        <p:spPr>
          <a:xfrm>
            <a:off x="6596806" y="4419600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8"/>
          <p:cNvSpPr/>
          <p:nvPr/>
        </p:nvSpPr>
        <p:spPr>
          <a:xfrm>
            <a:off x="8336323" y="4437961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5105399" y="5410200"/>
            <a:ext cx="3688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sz="2400" dirty="0" smtClean="0"/>
              <a:t>NDCG@5 </a:t>
            </a:r>
            <a:r>
              <a:rPr lang="en-GB" sz="2400" dirty="0"/>
              <a:t>= 23.77 / 24.30 </a:t>
            </a:r>
          </a:p>
          <a:p>
            <a:r>
              <a:rPr lang="en-GB" sz="2400" dirty="0"/>
              <a:t>	   </a:t>
            </a:r>
            <a:r>
              <a:rPr lang="en-GB" sz="2400" dirty="0" smtClean="0"/>
              <a:t>   = </a:t>
            </a:r>
            <a:r>
              <a:rPr lang="en-GB" sz="2400" dirty="0"/>
              <a:t>0.978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are the best performing Learning to Rank algorithms in terms </a:t>
            </a:r>
            <a:r>
              <a:rPr lang="en-US" dirty="0" smtClean="0"/>
              <a:t>of ranking </a:t>
            </a:r>
            <a:r>
              <a:rPr lang="en-US" dirty="0"/>
              <a:t>accuracy on relevant benchmark data sets</a:t>
            </a:r>
            <a:r>
              <a:rPr lang="en-US" dirty="0" smtClean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Research question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9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LETOR 2.0</a:t>
            </a:r>
          </a:p>
          <a:p>
            <a:r>
              <a:rPr lang="en-GB" dirty="0" smtClean="0"/>
              <a:t>LETOR 3.0</a:t>
            </a:r>
          </a:p>
          <a:p>
            <a:r>
              <a:rPr lang="en-GB" dirty="0" smtClean="0"/>
              <a:t>LETOR 4.0</a:t>
            </a:r>
          </a:p>
          <a:p>
            <a:r>
              <a:rPr lang="en-GB" dirty="0" smtClean="0"/>
              <a:t>MSLR-web10/30k</a:t>
            </a:r>
          </a:p>
          <a:p>
            <a:r>
              <a:rPr lang="en-GB" dirty="0" smtClean="0"/>
              <a:t>Yahoo! Learning to Rank Challenge</a:t>
            </a:r>
          </a:p>
          <a:p>
            <a:r>
              <a:rPr lang="en-GB" dirty="0" err="1" smtClean="0"/>
              <a:t>Yandex</a:t>
            </a:r>
            <a:r>
              <a:rPr lang="en-GB" dirty="0" smtClean="0"/>
              <a:t> Internet Mathematics Competition</a:t>
            </a:r>
            <a:r>
              <a:rPr lang="en-GB" dirty="0"/>
              <a:t> </a:t>
            </a:r>
            <a:r>
              <a:rPr lang="en-GB" dirty="0" smtClean="0"/>
              <a:t>2009</a:t>
            </a:r>
          </a:p>
          <a:p>
            <a:r>
              <a:rPr lang="en-GB" dirty="0" smtClean="0"/>
              <a:t>WCL2R</a:t>
            </a:r>
          </a:p>
          <a:p>
            <a:r>
              <a:rPr lang="en-GB" dirty="0" smtClean="0"/>
              <a:t>AOL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Many Benchmark datasets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48000"/>
            <a:ext cx="2396079" cy="106945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74384"/>
            <a:ext cx="4267200" cy="912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98" y="3904436"/>
            <a:ext cx="1363442" cy="54601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918" y="4501108"/>
            <a:ext cx="1952898" cy="74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>
            <a:off x="2667000" y="2174384"/>
            <a:ext cx="1219200" cy="18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67000" y="263039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7000" y="2895600"/>
            <a:ext cx="1219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76600" y="3156973"/>
            <a:ext cx="601479" cy="22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 flipV="1">
            <a:off x="4970583" y="3582727"/>
            <a:ext cx="1277817" cy="15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48400" y="4117454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86000" y="4501108"/>
            <a:ext cx="2057400" cy="14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19" y="5027650"/>
            <a:ext cx="705612" cy="9408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981200" y="5027650"/>
            <a:ext cx="990600" cy="30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5" y="1950655"/>
            <a:ext cx="7800975" cy="179363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Search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19" y="4182381"/>
            <a:ext cx="7037783" cy="16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Literature filtering steps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7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48599"/>
            <a:ext cx="5410199" cy="7000075"/>
          </a:xfrm>
        </p:spPr>
      </p:pic>
    </p:spTree>
    <p:extLst>
      <p:ext uri="{BB962C8B-B14F-4D97-AF65-F5344CB8AC3E}">
        <p14:creationId xmlns:p14="http://schemas.microsoft.com/office/powerpoint/2010/main" val="32753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Winning Number (Liu et al., 2007)</a:t>
            </a:r>
          </a:p>
          <a:p>
            <a:endParaRPr lang="en-GB" dirty="0"/>
          </a:p>
          <a:p>
            <a:r>
              <a:rPr lang="en-GB" dirty="0" smtClean="0"/>
              <a:t>Winning Number adapted for sparse evaluation sets:</a:t>
            </a:r>
          </a:p>
          <a:p>
            <a:pPr lvl="1"/>
            <a:r>
              <a:rPr lang="en-GB" dirty="0" smtClean="0"/>
              <a:t>Ideal Winning Number </a:t>
            </a:r>
          </a:p>
          <a:p>
            <a:pPr lvl="1"/>
            <a:r>
              <a:rPr lang="en-GB" dirty="0" smtClean="0"/>
              <a:t>Normalized Winning Number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Comparison methodology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53" y="5562600"/>
            <a:ext cx="4386647" cy="6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Possible bias in published evaluation runs</a:t>
            </a:r>
          </a:p>
          <a:p>
            <a:endParaRPr lang="en-GB" dirty="0"/>
          </a:p>
          <a:p>
            <a:r>
              <a:rPr lang="en-GB" dirty="0" smtClean="0"/>
              <a:t>Relies on other researchers performing correct evaluations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0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790" y="685800"/>
            <a:ext cx="7288210" cy="546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31204"/>
            <a:ext cx="2065944" cy="3575349"/>
          </a:xfrm>
        </p:spPr>
      </p:pic>
    </p:spTree>
    <p:extLst>
      <p:ext uri="{BB962C8B-B14F-4D97-AF65-F5344CB8AC3E}">
        <p14:creationId xmlns:p14="http://schemas.microsoft.com/office/powerpoint/2010/main" val="32541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9" y="1447800"/>
            <a:ext cx="8953331" cy="37338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Comparison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the speed-up of those Learning to Rank algorithms when executed </a:t>
            </a:r>
            <a:r>
              <a:rPr lang="en-GB" dirty="0"/>
              <a:t>using the </a:t>
            </a:r>
            <a:r>
              <a:rPr lang="en-GB" dirty="0" err="1"/>
              <a:t>MapReduce</a:t>
            </a:r>
            <a:r>
              <a:rPr lang="en-GB" dirty="0"/>
              <a:t> framework?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Research Question 2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8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7" y="1982176"/>
            <a:ext cx="7785181" cy="3198382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MapReduce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8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Top-one probability: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ListNet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38" y="2581157"/>
            <a:ext cx="3699192" cy="11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Data Sets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7" y="1752600"/>
            <a:ext cx="6094632" cy="4267200"/>
          </a:xfrm>
        </p:spPr>
      </p:pic>
    </p:spTree>
    <p:extLst>
      <p:ext uri="{BB962C8B-B14F-4D97-AF65-F5344CB8AC3E}">
        <p14:creationId xmlns:p14="http://schemas.microsoft.com/office/powerpoint/2010/main" val="15763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9" y="2835236"/>
            <a:ext cx="5606691" cy="1431964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312717"/>
            <a:ext cx="7800975" cy="3037429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Preprocessing</a:t>
            </a:r>
            <a:r>
              <a:rPr lang="en-GB" dirty="0" smtClean="0"/>
              <a:t> results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Convergence graphs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4782"/>
            <a:ext cx="6119818" cy="6119818"/>
          </a:xfrm>
        </p:spPr>
      </p:pic>
    </p:spTree>
    <p:extLst>
      <p:ext uri="{BB962C8B-B14F-4D97-AF65-F5344CB8AC3E}">
        <p14:creationId xmlns:p14="http://schemas.microsoft.com/office/powerpoint/2010/main" val="35527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7" y="706402"/>
            <a:ext cx="6429995" cy="5465798"/>
          </a:xfrm>
        </p:spPr>
      </p:pic>
    </p:spTree>
    <p:extLst>
      <p:ext uri="{BB962C8B-B14F-4D97-AF65-F5344CB8AC3E}">
        <p14:creationId xmlns:p14="http://schemas.microsoft.com/office/powerpoint/2010/main" val="36199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790" y="685800"/>
            <a:ext cx="7288210" cy="546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31204"/>
            <a:ext cx="2065944" cy="3575349"/>
          </a:xfrm>
        </p:spPr>
      </p:pic>
    </p:spTree>
    <p:extLst>
      <p:ext uri="{BB962C8B-B14F-4D97-AF65-F5344CB8AC3E}">
        <p14:creationId xmlns:p14="http://schemas.microsoft.com/office/powerpoint/2010/main" val="24103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5285"/>
            <a:ext cx="6232307" cy="5440715"/>
          </a:xfrm>
        </p:spPr>
      </p:pic>
    </p:spTree>
    <p:extLst>
      <p:ext uri="{BB962C8B-B14F-4D97-AF65-F5344CB8AC3E}">
        <p14:creationId xmlns:p14="http://schemas.microsoft.com/office/powerpoint/2010/main" val="32225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ranking algorithms comparison methodology</a:t>
            </a:r>
            <a:endParaRPr lang="en-GB" dirty="0"/>
          </a:p>
          <a:p>
            <a:r>
              <a:rPr lang="en-GB" dirty="0" smtClean="0"/>
              <a:t>We found LRUF, </a:t>
            </a:r>
            <a:r>
              <a:rPr lang="en-GB" dirty="0" err="1" smtClean="0"/>
              <a:t>FSMRank</a:t>
            </a:r>
            <a:r>
              <a:rPr lang="en-GB" dirty="0" smtClean="0"/>
              <a:t>, </a:t>
            </a:r>
            <a:r>
              <a:rPr lang="en-GB" dirty="0" err="1" smtClean="0"/>
              <a:t>FenchelRank</a:t>
            </a:r>
            <a:r>
              <a:rPr lang="en-GB" dirty="0" smtClean="0"/>
              <a:t>, </a:t>
            </a:r>
            <a:r>
              <a:rPr lang="en-GB" dirty="0" err="1" smtClean="0"/>
              <a:t>SmoothRank</a:t>
            </a:r>
            <a:r>
              <a:rPr lang="en-GB" dirty="0" smtClean="0"/>
              <a:t> and </a:t>
            </a:r>
            <a:r>
              <a:rPr lang="en-GB" dirty="0" err="1" smtClean="0"/>
              <a:t>ListNet</a:t>
            </a:r>
            <a:r>
              <a:rPr lang="en-GB" dirty="0" smtClean="0"/>
              <a:t> to be the dominating Learning to Rank methods</a:t>
            </a:r>
            <a:endParaRPr lang="en-GB" dirty="0"/>
          </a:p>
          <a:p>
            <a:r>
              <a:rPr lang="en-GB" dirty="0" smtClean="0"/>
              <a:t>High </a:t>
            </a:r>
            <a:r>
              <a:rPr lang="en-GB" dirty="0" err="1" smtClean="0"/>
              <a:t>MapReduce</a:t>
            </a:r>
            <a:r>
              <a:rPr lang="en-GB" dirty="0" smtClean="0"/>
              <a:t> job scheduling overhead: 150-200 seconds per iteration</a:t>
            </a:r>
          </a:p>
          <a:p>
            <a:r>
              <a:rPr lang="en-GB" dirty="0" smtClean="0"/>
              <a:t>Job scheduling overhead is independent of data set size</a:t>
            </a:r>
            <a:endParaRPr lang="en-GB" dirty="0"/>
          </a:p>
          <a:p>
            <a:r>
              <a:rPr lang="en-GB" dirty="0" smtClean="0"/>
              <a:t>Single-machine </a:t>
            </a:r>
            <a:r>
              <a:rPr lang="en-GB" dirty="0" err="1" smtClean="0"/>
              <a:t>ListNet</a:t>
            </a:r>
            <a:r>
              <a:rPr lang="en-GB" dirty="0" smtClean="0"/>
              <a:t> does not scale well to data sets larger than physical memory</a:t>
            </a:r>
          </a:p>
          <a:p>
            <a:r>
              <a:rPr lang="en-GB" dirty="0" err="1" smtClean="0"/>
              <a:t>MapReduce</a:t>
            </a:r>
            <a:r>
              <a:rPr lang="en-GB" dirty="0" smtClean="0"/>
              <a:t> can increase processing speed of data sets larger than physical memory</a:t>
            </a:r>
          </a:p>
          <a:p>
            <a:r>
              <a:rPr lang="en-GB" dirty="0" smtClean="0"/>
              <a:t>A normalisation </a:t>
            </a:r>
            <a:r>
              <a:rPr lang="en-GB" dirty="0" err="1" smtClean="0"/>
              <a:t>preprocessing</a:t>
            </a:r>
            <a:r>
              <a:rPr lang="en-GB" dirty="0" smtClean="0"/>
              <a:t> step improves the convergence rate of </a:t>
            </a:r>
            <a:r>
              <a:rPr lang="en-GB" dirty="0" err="1" smtClean="0"/>
              <a:t>ListNet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Conclusions &amp; Contributions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Distributed computing models</a:t>
            </a:r>
          </a:p>
          <a:p>
            <a:r>
              <a:rPr lang="en-GB" dirty="0" smtClean="0"/>
              <a:t>Learning to Rank algorithms</a:t>
            </a:r>
          </a:p>
          <a:p>
            <a:r>
              <a:rPr lang="en-GB" dirty="0" smtClean="0"/>
              <a:t>Optimisation algorithms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51050"/>
            <a:ext cx="2959902" cy="3560763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1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Question slides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5257800" cy="4589066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Literature filtering criteria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790" y="685800"/>
            <a:ext cx="7288209" cy="546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31204"/>
            <a:ext cx="2065944" cy="3575349"/>
          </a:xfrm>
        </p:spPr>
      </p:pic>
    </p:spTree>
    <p:extLst>
      <p:ext uri="{BB962C8B-B14F-4D97-AF65-F5344CB8AC3E}">
        <p14:creationId xmlns:p14="http://schemas.microsoft.com/office/powerpoint/2010/main" val="25084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8" cy="4330699"/>
          </a:xfrm>
        </p:spPr>
      </p:pic>
    </p:spTree>
    <p:extLst>
      <p:ext uri="{BB962C8B-B14F-4D97-AF65-F5344CB8AC3E}">
        <p14:creationId xmlns:p14="http://schemas.microsoft.com/office/powerpoint/2010/main" val="12751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9"/>
          </a:xfrm>
        </p:spPr>
      </p:pic>
    </p:spTree>
    <p:extLst>
      <p:ext uri="{BB962C8B-B14F-4D97-AF65-F5344CB8AC3E}">
        <p14:creationId xmlns:p14="http://schemas.microsoft.com/office/powerpoint/2010/main" val="24660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9"/>
          </a:xfrm>
        </p:spPr>
      </p:pic>
    </p:spTree>
    <p:extLst>
      <p:ext uri="{BB962C8B-B14F-4D97-AF65-F5344CB8AC3E}">
        <p14:creationId xmlns:p14="http://schemas.microsoft.com/office/powerpoint/2010/main" val="33864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8100"/>
            <a:ext cx="8661397" cy="4330698"/>
          </a:xfrm>
        </p:spPr>
      </p:pic>
    </p:spTree>
    <p:extLst>
      <p:ext uri="{BB962C8B-B14F-4D97-AF65-F5344CB8AC3E}">
        <p14:creationId xmlns:p14="http://schemas.microsoft.com/office/powerpoint/2010/main" val="5258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</Template>
  <TotalTime>2822</TotalTime>
  <Words>317</Words>
  <Application>Microsoft Office PowerPoint</Application>
  <PresentationFormat>On-screen Show (4:3)</PresentationFormat>
  <Paragraphs>146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 Narrow</vt:lpstr>
      <vt:lpstr>Wingdings</vt:lpstr>
      <vt:lpstr>UT_EN</vt:lpstr>
      <vt:lpstr>Scaling Learning to Rank to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Avanade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Learning to Rank to Big data</dc:title>
  <dc:creator>Niek Tax</dc:creator>
  <cp:lastModifiedBy>Niek Tax</cp:lastModifiedBy>
  <cp:revision>93</cp:revision>
  <dcterms:created xsi:type="dcterms:W3CDTF">2014-10-13T11:52:28Z</dcterms:created>
  <dcterms:modified xsi:type="dcterms:W3CDTF">2014-11-24T20:47:14Z</dcterms:modified>
</cp:coreProperties>
</file>